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3" r:id="rId3"/>
    <p:sldId id="257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67AB-8F03-477C-9F95-AF8563EA8C48}" type="datetimeFigureOut">
              <a:rPr lang="pl-PL" smtClean="0"/>
              <a:t>24.06.2021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C59B5-EB2F-435C-B500-415FA466A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2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6B77-132A-4C88-BA93-9905E1FE41CB}" type="datetime1">
              <a:rPr lang="pl-PL" smtClean="0"/>
              <a:t>24.06.2021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35B6-D3CD-4FCC-BA59-99366701C206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72B-10FF-4B44-AA3B-4110331F1209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78A-306D-4354-BC61-ECEFDEF8D3C0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E284-8F8D-4EA6-B0CF-AB0D9F696069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E3FA-172F-47A4-B99E-4795D00AB2BF}" type="datetime1">
              <a:rPr lang="pl-PL" smtClean="0"/>
              <a:t>24.06.2021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C608-EBF3-49A8-9FE9-B7DA62A267CE}" type="datetime1">
              <a:rPr lang="pl-PL" smtClean="0"/>
              <a:t>24.06.2021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D7C9-5D6B-49E8-91D1-26E5D2163507}" type="datetime1">
              <a:rPr lang="pl-PL" smtClean="0"/>
              <a:t>24.06.2021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7AFD-A461-4560-9F9A-F68BA0B23FB4}" type="datetime1">
              <a:rPr lang="pl-PL" smtClean="0"/>
              <a:t>24.06.2021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115A-AC5B-409E-8496-CA9F9DB3AA52}" type="datetime1">
              <a:rPr lang="pl-PL" smtClean="0"/>
              <a:t>24.06.2021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A1B8-A69F-467E-B6CA-B6A4494018BE}" type="datetime1">
              <a:rPr lang="pl-PL" smtClean="0"/>
              <a:t>24.06.2021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5FF681-3271-4F50-8B52-431D1FB9E6BA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406640" cy="3019096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POKAZY </a:t>
            </a:r>
          </a:p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SPRZEDAŻOWE</a:t>
            </a:r>
            <a:endParaRPr lang="pl-PL" altLang="pl-PL" sz="5600" b="1" dirty="0">
              <a:solidFill>
                <a:srgbClr val="1F497D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  <a:latin typeface="Calibri" pitchFamily="34" charset="0"/>
              </a:rPr>
              <a:t>KILKA RAD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7848872" cy="5328592"/>
          </a:xfrm>
        </p:spPr>
        <p:txBody>
          <a:bodyPr>
            <a:normAutofit fontScale="92500" lnSpcReduction="10000"/>
          </a:bodyPr>
          <a:lstStyle/>
          <a:p>
            <a:pPr marL="514350" lvl="0" indent="-514350" algn="just">
              <a:spcBef>
                <a:spcPct val="20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800" dirty="0">
                <a:solidFill>
                  <a:prstClr val="black"/>
                </a:solidFill>
                <a:latin typeface="Calibri" panose="020F0502020204030204"/>
              </a:rPr>
              <a:t>Masz zaproszenie na pokaz – najlepiej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/>
              </a:rPr>
              <a:t>nie 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/>
              </a:rPr>
              <a:t>korzystaj </a:t>
            </a:r>
            <a:r>
              <a:rPr lang="pl-PL" sz="2800" dirty="0" smtClean="0">
                <a:solidFill>
                  <a:prstClr val="black"/>
                </a:solidFill>
                <a:latin typeface="Calibri" panose="020F0502020204030204"/>
              </a:rPr>
              <a:t>z niego.</a:t>
            </a:r>
            <a:endParaRPr lang="pl-PL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514350" lvl="0" indent="-514350" algn="just">
              <a:spcBef>
                <a:spcPct val="20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800" dirty="0">
                <a:solidFill>
                  <a:prstClr val="black"/>
                </a:solidFill>
                <a:latin typeface="Calibri" panose="020F0502020204030204"/>
              </a:rPr>
              <a:t>Musisz coś podpisać na pokazie –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/>
              </a:rPr>
              <a:t>ZACHOWAJ SZCZEGÓLNĄ OSTROŻNOŚĆ.</a:t>
            </a:r>
            <a:r>
              <a:rPr lang="pl-PL" sz="2800" dirty="0">
                <a:solidFill>
                  <a:prstClr val="black"/>
                </a:solidFill>
                <a:latin typeface="Calibri" panose="020F0502020204030204"/>
              </a:rPr>
              <a:t> Najlepiej nic nie podpisuj bez konsultacji z bliskimi, prawnikiem czy inną zaufaną osobą. </a:t>
            </a:r>
          </a:p>
          <a:p>
            <a:pPr marL="514350" lvl="0" indent="-514350" algn="just">
              <a:spcBef>
                <a:spcPct val="20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800" dirty="0">
                <a:solidFill>
                  <a:prstClr val="black"/>
                </a:solidFill>
                <a:latin typeface="Calibri" panose="020F0502020204030204"/>
              </a:rPr>
              <a:t>Jeżeli czujesz się niebezpiecznie lub niekomfortowo na pokazie, spróbuj nawiązać kontakt z sąsiadem obok ciebie – najlepiej weź numer telefonu. W razie </a:t>
            </a:r>
            <a:r>
              <a:rPr lang="pl-PL" sz="2800" dirty="0" smtClean="0">
                <a:solidFill>
                  <a:prstClr val="black"/>
                </a:solidFill>
                <a:latin typeface="Calibri" panose="020F0502020204030204"/>
              </a:rPr>
              <a:t>ewentualnego problemu </a:t>
            </a:r>
            <a:r>
              <a:rPr lang="pl-PL" sz="2800" dirty="0">
                <a:solidFill>
                  <a:prstClr val="black"/>
                </a:solidFill>
                <a:latin typeface="Calibri" panose="020F0502020204030204"/>
              </a:rPr>
              <a:t>będzie Twoim świadkiem.</a:t>
            </a:r>
          </a:p>
          <a:p>
            <a:pPr marL="514350" lvl="0" indent="-514350" algn="just">
              <a:spcBef>
                <a:spcPct val="20000"/>
              </a:spcBef>
              <a:buClrTx/>
              <a:buSzTx/>
              <a:buFont typeface="+mj-lt"/>
              <a:buAutoNum type="arabicPeriod" startAt="4"/>
              <a:defRPr/>
            </a:pPr>
            <a:r>
              <a:rPr lang="pl-PL" sz="3200" dirty="0">
                <a:solidFill>
                  <a:prstClr val="black"/>
                </a:solidFill>
                <a:latin typeface="Calibri" panose="020F0502020204030204"/>
              </a:rPr>
              <a:t>Jeśli jednak zdecydujesz się na podpisanie jakichś dokumentów – </a:t>
            </a:r>
            <a:r>
              <a:rPr lang="pl-PL" sz="3200" dirty="0">
                <a:solidFill>
                  <a:srgbClr val="FF0000"/>
                </a:solidFill>
                <a:latin typeface="Calibri" panose="020F0502020204030204"/>
              </a:rPr>
              <a:t>PRZECZYTAJ JE UWAŻNIE. </a:t>
            </a: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507560" cy="476814"/>
          </a:xfrm>
        </p:spPr>
        <p:txBody>
          <a:bodyPr>
            <a:noAutofit/>
          </a:bodyPr>
          <a:lstStyle/>
          <a:p>
            <a:pPr algn="ctr"/>
            <a:r>
              <a:rPr lang="pl-PL" altLang="pl-PL" sz="2800" b="1" dirty="0">
                <a:solidFill>
                  <a:srgbClr val="1F497D"/>
                </a:solidFill>
                <a:latin typeface="Calibri" pitchFamily="34" charset="0"/>
              </a:rPr>
              <a:t>KILKA RAD – cd. 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7992888" cy="5328592"/>
          </a:xfrm>
        </p:spPr>
        <p:txBody>
          <a:bodyPr>
            <a:normAutofit lnSpcReduction="10000"/>
          </a:bodyPr>
          <a:lstStyle/>
          <a:p>
            <a:pPr marL="457200"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Pamiętaj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, iż garnki gotujące samodzielnie nie istnieją, podobnie jak  usypiająca i nigdy nie brudząca się pościel oraz wsysacze złych fluidów. </a:t>
            </a:r>
            <a:endParaRPr lang="pl-PL" altLang="pl-PL" sz="28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457200"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Prezent 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jest prezentem, czyli czymś co nie zobowiązuje. Zwłaszcza wobec sprzedawcy, który w oczywisty sposób chce </a:t>
            </a: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zarobić.</a:t>
            </a:r>
          </a:p>
          <a:p>
            <a:pPr marL="457200"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Pamiętaj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, że na manipulację marketingową podatny jest prawie </a:t>
            </a: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każdy!</a:t>
            </a:r>
          </a:p>
          <a:p>
            <a:pPr marL="457200"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Pamiętaj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, że jeśli nie skorzystałeś z ww. rad i podpisałeś umowę pozostaje Ci jeszcze możliwość </a:t>
            </a: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skorzystania 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z </a:t>
            </a:r>
            <a:r>
              <a:rPr lang="pl-PL" altLang="pl-PL" sz="2800" b="1" u="sng" dirty="0">
                <a:solidFill>
                  <a:srgbClr val="FF0000"/>
                </a:solidFill>
                <a:latin typeface="Calibri" panose="020F0502020204030204"/>
              </a:rPr>
              <a:t>uprawnienia do odstąpienia od umowy!</a:t>
            </a:r>
            <a:endParaRPr lang="pl-PL" sz="2400" b="1" u="sng" dirty="0">
              <a:solidFill>
                <a:srgbClr val="FF0000"/>
              </a:solidFill>
              <a:latin typeface="Calibri" panose="020F0502020204030204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0392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406640" cy="692838"/>
          </a:xfrm>
        </p:spPr>
        <p:txBody>
          <a:bodyPr>
            <a:normAutofit/>
          </a:bodyPr>
          <a:lstStyle/>
          <a:p>
            <a:pPr algn="ctr"/>
            <a:r>
              <a:rPr lang="pl-PL" altLang="pl-PL" sz="3600" b="1" dirty="0">
                <a:solidFill>
                  <a:srgbClr val="1F497D"/>
                </a:solidFill>
                <a:effectLst/>
                <a:latin typeface="Calibri" panose="020F0502020204030204"/>
              </a:rPr>
              <a:t>TERMIN ODSTĄPIENIA OD UMOWY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488832" cy="4464496"/>
          </a:xfrm>
        </p:spPr>
        <p:txBody>
          <a:bodyPr>
            <a:normAutofit/>
          </a:bodyPr>
          <a:lstStyle/>
          <a:p>
            <a:r>
              <a:rPr lang="pl-PL" sz="19900" dirty="0" smtClean="0">
                <a:solidFill>
                  <a:srgbClr val="FF0000"/>
                </a:solidFill>
              </a:rPr>
              <a:t>14 dni</a:t>
            </a:r>
            <a:endParaRPr lang="pl-PL" sz="19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77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7406640" cy="620830"/>
          </a:xfrm>
        </p:spPr>
        <p:txBody>
          <a:bodyPr>
            <a:norm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  <a:effectLst/>
                <a:latin typeface="Calibri" panose="020F0502020204030204"/>
              </a:rPr>
              <a:t>PRAWO ODSTĄPIENIA OD UMOWY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064896" cy="5204207"/>
          </a:xfrm>
        </p:spPr>
        <p:txBody>
          <a:bodyPr>
            <a:normAutofit/>
          </a:bodyPr>
          <a:lstStyle/>
          <a:p>
            <a:pPr marL="566737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+mj-lt"/>
              <a:buAutoNum type="arabicPeriod"/>
              <a:defRPr/>
            </a:pPr>
            <a:r>
              <a:rPr lang="pl-PL" altLang="pl-PL" sz="2450" dirty="0">
                <a:solidFill>
                  <a:prstClr val="black"/>
                </a:solidFill>
                <a:latin typeface="Calibri" panose="020F0502020204030204"/>
              </a:rPr>
              <a:t>W przypadku zawarcia umowy </a:t>
            </a:r>
            <a:r>
              <a:rPr lang="pl-PL" altLang="pl-PL" sz="2450" dirty="0" smtClean="0">
                <a:solidFill>
                  <a:prstClr val="black"/>
                </a:solidFill>
                <a:latin typeface="Calibri" panose="020F0502020204030204"/>
              </a:rPr>
              <a:t>poza </a:t>
            </a:r>
            <a:r>
              <a:rPr lang="pl-PL" altLang="pl-PL" sz="2450" dirty="0">
                <a:solidFill>
                  <a:prstClr val="black"/>
                </a:solidFill>
                <a:latin typeface="Calibri" panose="020F0502020204030204"/>
              </a:rPr>
              <a:t>lokalem przedsiębiorstwa konsumentowi przysługuje prawo do odstąpienia od niej </a:t>
            </a:r>
            <a:r>
              <a:rPr lang="pl-PL" altLang="pl-PL" sz="2450" b="1" dirty="0">
                <a:solidFill>
                  <a:srgbClr val="FF0000"/>
                </a:solidFill>
                <a:latin typeface="Calibri" panose="020F0502020204030204"/>
              </a:rPr>
              <a:t>w terminie 14 dni kalendarzowych - bez podawania przyczyny i co do zasady bez ponoszenia kosztów</a:t>
            </a:r>
            <a:r>
              <a:rPr lang="pl-PL" altLang="pl-PL" sz="245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  <a:p>
            <a:pPr marL="566737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+mj-lt"/>
              <a:buAutoNum type="arabicPeriod"/>
              <a:defRPr/>
            </a:pPr>
            <a:r>
              <a:rPr lang="pl-PL" altLang="pl-PL" sz="2450" dirty="0">
                <a:solidFill>
                  <a:prstClr val="black"/>
                </a:solidFill>
                <a:latin typeface="Calibri" panose="020F0502020204030204"/>
              </a:rPr>
              <a:t>Jest to tzw. prawo do namysłu – jeżeli konsument z niego skorzysta, umowę uważa się za niezawartą i obie strony mają obowiązek rozliczenia się.</a:t>
            </a:r>
          </a:p>
          <a:p>
            <a:pPr marL="566737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+mj-lt"/>
              <a:buAutoNum type="arabicPeriod"/>
              <a:defRPr/>
            </a:pPr>
            <a:r>
              <a:rPr lang="pl-PL" altLang="pl-PL" sz="2450" b="1" dirty="0">
                <a:solidFill>
                  <a:prstClr val="black"/>
                </a:solidFill>
                <a:latin typeface="Calibri" panose="020F0502020204030204"/>
              </a:rPr>
              <a:t>WAŻNE</a:t>
            </a:r>
            <a:r>
              <a:rPr lang="pl-PL" altLang="pl-PL" sz="2450" dirty="0">
                <a:solidFill>
                  <a:prstClr val="black"/>
                </a:solidFill>
                <a:latin typeface="Calibri" panose="020F0502020204030204"/>
              </a:rPr>
              <a:t> – przedsiębiorca nie może uregulować kwestii związanych </a:t>
            </a:r>
            <a:r>
              <a:rPr lang="pl-PL" altLang="pl-PL" sz="2450" dirty="0" smtClean="0">
                <a:solidFill>
                  <a:prstClr val="black"/>
                </a:solidFill>
                <a:latin typeface="Calibri" panose="020F0502020204030204"/>
              </a:rPr>
              <a:t>z </a:t>
            </a:r>
            <a:r>
              <a:rPr lang="pl-PL" altLang="pl-PL" sz="2450" dirty="0">
                <a:solidFill>
                  <a:prstClr val="black"/>
                </a:solidFill>
                <a:latin typeface="Calibri" panose="020F0502020204030204"/>
              </a:rPr>
              <a:t>odstąpieniem od umowy </a:t>
            </a:r>
            <a:r>
              <a:rPr lang="pl-PL" altLang="pl-PL" sz="2450" b="1" dirty="0">
                <a:solidFill>
                  <a:prstClr val="black"/>
                </a:solidFill>
                <a:latin typeface="Calibri" panose="020F0502020204030204"/>
              </a:rPr>
              <a:t>w sposób mniej korzystny dla konsumenta, niż to wynika z przepisów prawa powszechnego</a:t>
            </a:r>
            <a:r>
              <a:rPr lang="pl-PL" altLang="pl-PL" sz="2450" dirty="0">
                <a:solidFill>
                  <a:prstClr val="black"/>
                </a:solidFill>
                <a:latin typeface="Calibri" panose="020F0502020204030204"/>
              </a:rPr>
              <a:t>.</a:t>
            </a:r>
            <a:r>
              <a:rPr lang="pl-PL" altLang="pl-PL" sz="245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lang="pl-PL" altLang="pl-PL" sz="245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054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406640" cy="692838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sz="4000" b="1" dirty="0">
                <a:solidFill>
                  <a:srgbClr val="1F497D"/>
                </a:solidFill>
                <a:effectLst/>
                <a:latin typeface="Calibri" pitchFamily="34" charset="0"/>
              </a:rPr>
              <a:t>FORMA ODSTĄPIENIA OD UMOWY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7992888" cy="5328592"/>
          </a:xfrm>
        </p:spPr>
        <p:txBody>
          <a:bodyPr>
            <a:normAutofit/>
          </a:bodyPr>
          <a:lstStyle/>
          <a:p>
            <a:pPr marL="566737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+mj-lt"/>
              <a:buAutoNum type="arabicPeriod"/>
              <a:defRPr/>
            </a:pP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Odstąpienie od umowy powinno zostać dokonane </a:t>
            </a:r>
            <a:r>
              <a:rPr lang="pl-PL" altLang="pl-PL" sz="2800" b="1" dirty="0" smtClean="0">
                <a:solidFill>
                  <a:srgbClr val="FF0000"/>
                </a:solidFill>
                <a:latin typeface="Calibri" panose="020F0502020204030204"/>
              </a:rPr>
              <a:t>w </a:t>
            </a:r>
            <a:r>
              <a:rPr lang="pl-PL" altLang="pl-PL" sz="2800" b="1" dirty="0">
                <a:solidFill>
                  <a:srgbClr val="FF0000"/>
                </a:solidFill>
                <a:latin typeface="Calibri" panose="020F0502020204030204"/>
              </a:rPr>
              <a:t>formie pisemnej </a:t>
            </a: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– listownie lub osobiście w lokalu przedsiębiorcy, za potwierdzeniem dostarczenia.</a:t>
            </a:r>
          </a:p>
          <a:p>
            <a:pPr marL="566737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+mj-lt"/>
              <a:buAutoNum type="arabicPeriod"/>
              <a:defRPr/>
            </a:pP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W tym celu można posłużyć się własnym oświadczeniem lub skorzystać z formularza udostępnionego przez przedsiębiorcę.</a:t>
            </a:r>
          </a:p>
          <a:p>
            <a:pPr marL="566737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+mj-lt"/>
              <a:buAutoNum type="arabicPeriod"/>
              <a:defRPr/>
            </a:pP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Aby odstąpienie od umowy było skuteczne, </a:t>
            </a:r>
            <a:r>
              <a:rPr lang="pl-PL" altLang="pl-PL" sz="2800" b="1" dirty="0">
                <a:solidFill>
                  <a:srgbClr val="FF0000"/>
                </a:solidFill>
                <a:latin typeface="Calibri" panose="020F0502020204030204"/>
              </a:rPr>
              <a:t>konsument musi wysłać oświadczenie przed upływem 14 dni od otrzymania towaru czy zawarcia umowy</a:t>
            </a:r>
            <a:r>
              <a:rPr lang="pl-PL" altLang="pl-PL" sz="2800" dirty="0">
                <a:solidFill>
                  <a:srgbClr val="FF0000"/>
                </a:solidFill>
                <a:latin typeface="Calibri" panose="020F0502020204030204"/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149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406640" cy="692838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sz="4000" b="1" dirty="0">
                <a:solidFill>
                  <a:srgbClr val="1F497D"/>
                </a:solidFill>
                <a:effectLst/>
                <a:latin typeface="Calibri" pitchFamily="34" charset="0"/>
              </a:rPr>
              <a:t>SKUTKI ODSTĄPIENIA OD UMOWY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064896" cy="5422701"/>
          </a:xfrm>
        </p:spPr>
        <p:txBody>
          <a:bodyPr>
            <a:normAutofit/>
          </a:bodyPr>
          <a:lstStyle/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Trebuchet MS" pitchFamily="34" charset="0"/>
              <a:buAutoNum type="arabicPeriod"/>
            </a:pP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W wyniku złożenia oświadczenia o odstąpieniu od umowy </a:t>
            </a:r>
            <a:r>
              <a:rPr lang="pl-PL" altLang="pl-PL" sz="2800" b="1" dirty="0">
                <a:solidFill>
                  <a:srgbClr val="FF0000"/>
                </a:solidFill>
                <a:latin typeface="Calibri" panose="020F0502020204030204"/>
              </a:rPr>
              <a:t>uważa się ją za </a:t>
            </a:r>
            <a:r>
              <a:rPr lang="pl-PL" altLang="pl-PL" sz="3200" b="1" dirty="0">
                <a:solidFill>
                  <a:srgbClr val="FF0000"/>
                </a:solidFill>
                <a:latin typeface="Calibri" panose="020F0502020204030204"/>
              </a:rPr>
              <a:t>NIEZAWARTĄ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.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Trebuchet MS" pitchFamily="34" charset="0"/>
              <a:buAutoNum type="arabicPeriod"/>
            </a:pPr>
            <a:r>
              <a:rPr lang="pl-PL" altLang="pl-PL" sz="2800" b="1" dirty="0">
                <a:solidFill>
                  <a:srgbClr val="000000"/>
                </a:solidFill>
                <a:latin typeface="Calibri" panose="020F0502020204030204"/>
              </a:rPr>
              <a:t>Przedsiębiorca ma obowiązek niezwłocznie, nie później niż w terminie 14 dni kalendarzowych od dnia otrzymania oświadczenia, zwrócić konsumentowi wszystkie dokonane płatności, w tym również koszty dostarczenia towaru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.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Trebuchet MS" pitchFamily="34" charset="0"/>
              <a:buAutoNum type="arabicPeriod"/>
            </a:pP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Przedsiębiorca może powstrzymać się od zwrotu płatności do momentu, gdy otrzyma od konsumenta zwracany produkt lub dowód jego odesłania - </a:t>
            </a:r>
            <a:r>
              <a:rPr lang="pl-PL" altLang="pl-PL" sz="2800" b="1" dirty="0">
                <a:solidFill>
                  <a:srgbClr val="FF0000"/>
                </a:solidFill>
                <a:latin typeface="Calibri" panose="020F0502020204030204"/>
              </a:rPr>
              <a:t>na odesłanie towaru konsument ma 14 dni od chwili odstąpienia od umowy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.</a:t>
            </a:r>
            <a:r>
              <a:rPr lang="pl-PL" altLang="pl-PL" sz="2800" b="1" dirty="0">
                <a:solidFill>
                  <a:srgbClr val="FF0000"/>
                </a:solidFill>
                <a:latin typeface="Calibri" panose="020F0502020204030204"/>
              </a:rPr>
              <a:t> </a:t>
            </a:r>
            <a:endParaRPr lang="pl-PL" altLang="pl-PL" sz="3200" dirty="0">
              <a:solidFill>
                <a:srgbClr val="000000"/>
              </a:solidFill>
              <a:latin typeface="Calibri" panose="020F0502020204030204"/>
              <a:cs typeface="Calibri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69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2204864"/>
            <a:ext cx="7406640" cy="2232248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6000" b="1" i="1" dirty="0">
                <a:solidFill>
                  <a:srgbClr val="000000"/>
                </a:solidFill>
                <a:latin typeface="Calibri" pitchFamily="34" charset="0"/>
              </a:rPr>
              <a:t>Dziękuję za uwagę!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474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128</TotalTime>
  <Words>413</Words>
  <Application>Microsoft Office PowerPoint</Application>
  <PresentationFormat>Pokaz na ekranie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Kierownictwo</vt:lpstr>
      <vt:lpstr>Prezentacja programu PowerPoint</vt:lpstr>
      <vt:lpstr>KILKA RAD</vt:lpstr>
      <vt:lpstr>KILKA RAD – cd. </vt:lpstr>
      <vt:lpstr>TERMIN ODSTĄPIENIA OD UMOWY</vt:lpstr>
      <vt:lpstr>PRAWO ODSTĄPIENIA OD UMOWY</vt:lpstr>
      <vt:lpstr>FORMA ODSTĄPIENIA OD UMOWY</vt:lpstr>
      <vt:lpstr>SKUTKI ODSTĄPIENIA OD UMOWY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OFSUTW</dc:creator>
  <cp:lastModifiedBy>Dell</cp:lastModifiedBy>
  <cp:revision>13</cp:revision>
  <dcterms:created xsi:type="dcterms:W3CDTF">2019-07-09T12:39:52Z</dcterms:created>
  <dcterms:modified xsi:type="dcterms:W3CDTF">2021-06-24T12:37:37Z</dcterms:modified>
</cp:coreProperties>
</file>